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10"/>
  </p:notesMasterIdLst>
  <p:sldIdLst>
    <p:sldId id="256" r:id="rId2"/>
    <p:sldId id="257" r:id="rId3"/>
    <p:sldId id="258" r:id="rId4"/>
    <p:sldId id="274" r:id="rId5"/>
    <p:sldId id="259" r:id="rId6"/>
    <p:sldId id="862" r:id="rId7"/>
    <p:sldId id="29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  <a:srgbClr val="E4F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3FF2EF43-4F01-43A4-A99F-8005B949339F}"/>
    <pc:docChg chg="custSel modSld">
      <pc:chgData name="Ryssaldy Demeuova" userId="1b36aab8-03ea-4a7c-9005-27f2602792bf" providerId="ADAL" clId="{3FF2EF43-4F01-43A4-A99F-8005B949339F}" dt="2023-01-13T10:46:43.572" v="58" actId="27636"/>
      <pc:docMkLst>
        <pc:docMk/>
      </pc:docMkLst>
      <pc:sldChg chg="modSp mod">
        <pc:chgData name="Ryssaldy Demeuova" userId="1b36aab8-03ea-4a7c-9005-27f2602792bf" providerId="ADAL" clId="{3FF2EF43-4F01-43A4-A99F-8005B949339F}" dt="2023-01-13T09:03:05.328" v="56" actId="20577"/>
        <pc:sldMkLst>
          <pc:docMk/>
          <pc:sldMk cId="1876496270" sldId="257"/>
        </pc:sldMkLst>
        <pc:spChg chg="mod">
          <ac:chgData name="Ryssaldy Demeuova" userId="1b36aab8-03ea-4a7c-9005-27f2602792bf" providerId="ADAL" clId="{3FF2EF43-4F01-43A4-A99F-8005B949339F}" dt="2023-01-13T09:01:59.351" v="4" actId="27636"/>
          <ac:spMkLst>
            <pc:docMk/>
            <pc:sldMk cId="1876496270" sldId="257"/>
            <ac:spMk id="2" creationId="{4C5E4EBF-F2C8-4183-8609-62BC85FF4FED}"/>
          </ac:spMkLst>
        </pc:spChg>
        <pc:spChg chg="mod">
          <ac:chgData name="Ryssaldy Demeuova" userId="1b36aab8-03ea-4a7c-9005-27f2602792bf" providerId="ADAL" clId="{3FF2EF43-4F01-43A4-A99F-8005B949339F}" dt="2023-01-13T09:03:05.328" v="56" actId="20577"/>
          <ac:spMkLst>
            <pc:docMk/>
            <pc:sldMk cId="1876496270" sldId="257"/>
            <ac:spMk id="6" creationId="{442451FE-546F-440A-A15C-77E3AEBEE787}"/>
          </ac:spMkLst>
        </pc:spChg>
        <pc:graphicFrameChg chg="mod">
          <ac:chgData name="Ryssaldy Demeuova" userId="1b36aab8-03ea-4a7c-9005-27f2602792bf" providerId="ADAL" clId="{3FF2EF43-4F01-43A4-A99F-8005B949339F}" dt="2023-01-13T09:02:03.099" v="5" actId="1076"/>
          <ac:graphicFrameMkLst>
            <pc:docMk/>
            <pc:sldMk cId="1876496270" sldId="257"/>
            <ac:graphicFrameMk id="4" creationId="{6B8A76BD-3B51-44EF-9C16-67395128A49D}"/>
          </ac:graphicFrameMkLst>
        </pc:graphicFrameChg>
      </pc:sldChg>
      <pc:sldChg chg="modSp mod">
        <pc:chgData name="Ryssaldy Demeuova" userId="1b36aab8-03ea-4a7c-9005-27f2602792bf" providerId="ADAL" clId="{3FF2EF43-4F01-43A4-A99F-8005B949339F}" dt="2023-01-13T10:46:43.572" v="58" actId="27636"/>
        <pc:sldMkLst>
          <pc:docMk/>
          <pc:sldMk cId="927745237" sldId="259"/>
        </pc:sldMkLst>
        <pc:spChg chg="mod">
          <ac:chgData name="Ryssaldy Demeuova" userId="1b36aab8-03ea-4a7c-9005-27f2602792bf" providerId="ADAL" clId="{3FF2EF43-4F01-43A4-A99F-8005B949339F}" dt="2023-01-13T10:46:43.572" v="58" actId="27636"/>
          <ac:spMkLst>
            <pc:docMk/>
            <pc:sldMk cId="927745237" sldId="259"/>
            <ac:spMk id="3" creationId="{DCF39953-746F-4D15-8E99-AA556EE05D57}"/>
          </ac:spMkLst>
        </pc:spChg>
      </pc:sldChg>
    </pc:docChg>
  </pc:docChgLst>
  <pc:docChgLst>
    <pc:chgData name="Ryssaldy Demeuova" userId="1b36aab8-03ea-4a7c-9005-27f2602792bf" providerId="ADAL" clId="{704B604F-2E2A-48EA-9CF7-F7B4C812FAF3}"/>
    <pc:docChg chg="custSel modSld sldOrd">
      <pc:chgData name="Ryssaldy Demeuova" userId="1b36aab8-03ea-4a7c-9005-27f2602792bf" providerId="ADAL" clId="{704B604F-2E2A-48EA-9CF7-F7B4C812FAF3}" dt="2023-01-18T05:59:46.770" v="16" actId="1076"/>
      <pc:docMkLst>
        <pc:docMk/>
      </pc:docMkLst>
      <pc:sldChg chg="modSp mod ord">
        <pc:chgData name="Ryssaldy Demeuova" userId="1b36aab8-03ea-4a7c-9005-27f2602792bf" providerId="ADAL" clId="{704B604F-2E2A-48EA-9CF7-F7B4C812FAF3}" dt="2023-01-18T05:59:46.770" v="16" actId="1076"/>
        <pc:sldMkLst>
          <pc:docMk/>
          <pc:sldMk cId="1436568745" sldId="274"/>
        </pc:sldMkLst>
        <pc:spChg chg="mod">
          <ac:chgData name="Ryssaldy Demeuova" userId="1b36aab8-03ea-4a7c-9005-27f2602792bf" providerId="ADAL" clId="{704B604F-2E2A-48EA-9CF7-F7B4C812FAF3}" dt="2023-01-18T05:59:42.615" v="15" actId="20577"/>
          <ac:spMkLst>
            <pc:docMk/>
            <pc:sldMk cId="1436568745" sldId="274"/>
            <ac:spMk id="2" creationId="{00000000-0000-0000-0000-000000000000}"/>
          </ac:spMkLst>
        </pc:spChg>
        <pc:spChg chg="mod">
          <ac:chgData name="Ryssaldy Demeuova" userId="1b36aab8-03ea-4a7c-9005-27f2602792bf" providerId="ADAL" clId="{704B604F-2E2A-48EA-9CF7-F7B4C812FAF3}" dt="2023-01-18T05:59:46.770" v="16" actId="1076"/>
          <ac:spMkLst>
            <pc:docMk/>
            <pc:sldMk cId="1436568745" sldId="274"/>
            <ac:spMk id="9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83102-02F2-4E57-AEF0-6D4411DB244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F39A049-5487-4ADB-83F9-1BF42E4406F5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dirty="0"/>
        </a:p>
      </dgm:t>
    </dgm:pt>
    <dgm:pt modelId="{099A41E7-E8AA-4C76-9A8E-71ACE90B85E5}" type="parTrans" cxnId="{D8D0E161-2B2A-445B-B2CE-D289765438C5}">
      <dgm:prSet/>
      <dgm:spPr/>
      <dgm:t>
        <a:bodyPr/>
        <a:lstStyle/>
        <a:p>
          <a:endParaRPr lang="en-US"/>
        </a:p>
      </dgm:t>
    </dgm:pt>
    <dgm:pt modelId="{7333FDDB-8E8A-4F63-A44B-024C2DE742E9}" type="sibTrans" cxnId="{D8D0E161-2B2A-445B-B2CE-D289765438C5}">
      <dgm:prSet/>
      <dgm:spPr/>
      <dgm:t>
        <a:bodyPr/>
        <a:lstStyle/>
        <a:p>
          <a:endParaRPr lang="en-US"/>
        </a:p>
      </dgm:t>
    </dgm:pt>
    <dgm:pt modelId="{269AD133-AD47-4C00-9817-A22B473F4C3B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dirty="0"/>
        </a:p>
      </dgm:t>
    </dgm:pt>
    <dgm:pt modelId="{5D11A590-5F4C-4782-A941-9A15C1C4C501}" type="parTrans" cxnId="{C7214C2D-718C-47C1-AACF-6B94B3FEE4A9}">
      <dgm:prSet/>
      <dgm:spPr/>
      <dgm:t>
        <a:bodyPr/>
        <a:lstStyle/>
        <a:p>
          <a:endParaRPr lang="en-US"/>
        </a:p>
      </dgm:t>
    </dgm:pt>
    <dgm:pt modelId="{BF893DE3-C065-4486-B246-34173C800B9E}" type="sibTrans" cxnId="{C7214C2D-718C-47C1-AACF-6B94B3FEE4A9}">
      <dgm:prSet/>
      <dgm:spPr/>
      <dgm:t>
        <a:bodyPr/>
        <a:lstStyle/>
        <a:p>
          <a:endParaRPr lang="en-US"/>
        </a:p>
      </dgm:t>
    </dgm:pt>
    <dgm:pt modelId="{D4DB674A-5313-40C4-8190-A1A129B586AA}" type="pres">
      <dgm:prSet presAssocID="{65683102-02F2-4E57-AEF0-6D4411DB244E}" presName="linearFlow" presStyleCnt="0">
        <dgm:presLayoutVars>
          <dgm:dir/>
          <dgm:resizeHandles val="exact"/>
        </dgm:presLayoutVars>
      </dgm:prSet>
      <dgm:spPr/>
    </dgm:pt>
    <dgm:pt modelId="{765DCD95-747E-40AC-9A7B-BC34E0CF04D9}" type="pres">
      <dgm:prSet presAssocID="{2F39A049-5487-4ADB-83F9-1BF42E4406F5}" presName="composite" presStyleCnt="0"/>
      <dgm:spPr/>
    </dgm:pt>
    <dgm:pt modelId="{DB0D2932-9114-4BE9-97E4-B7325A2441BB}" type="pres">
      <dgm:prSet presAssocID="{2F39A049-5487-4ADB-83F9-1BF42E4406F5}" presName="imgShp" presStyleLbl="fgImgPlace1" presStyleIdx="0" presStyleCnt="2" custLinFactNeighborX="-3629" custLinFactNeighborY="1267"/>
      <dgm:spPr>
        <a:solidFill>
          <a:schemeClr val="bg2">
            <a:lumMod val="90000"/>
          </a:schemeClr>
        </a:solidFill>
      </dgm:spPr>
    </dgm:pt>
    <dgm:pt modelId="{58C8ED73-5DFE-4757-B55C-5D71C192AE5E}" type="pres">
      <dgm:prSet presAssocID="{2F39A049-5487-4ADB-83F9-1BF42E4406F5}" presName="txShp" presStyleLbl="node1" presStyleIdx="0" presStyleCnt="2">
        <dgm:presLayoutVars>
          <dgm:bulletEnabled val="1"/>
        </dgm:presLayoutVars>
      </dgm:prSet>
      <dgm:spPr/>
    </dgm:pt>
    <dgm:pt modelId="{24E54CD7-E123-48DB-8484-F807B7751742}" type="pres">
      <dgm:prSet presAssocID="{7333FDDB-8E8A-4F63-A44B-024C2DE742E9}" presName="spacing" presStyleCnt="0"/>
      <dgm:spPr/>
    </dgm:pt>
    <dgm:pt modelId="{2FFB8E67-767B-4D50-9454-AD712E6EBCD8}" type="pres">
      <dgm:prSet presAssocID="{269AD133-AD47-4C00-9817-A22B473F4C3B}" presName="composite" presStyleCnt="0"/>
      <dgm:spPr/>
    </dgm:pt>
    <dgm:pt modelId="{4443435D-1E53-4DB3-843A-8595288A12C6}" type="pres">
      <dgm:prSet presAssocID="{269AD133-AD47-4C00-9817-A22B473F4C3B}" presName="imgShp" presStyleLbl="fgImgPlace1" presStyleIdx="1" presStyleCnt="2"/>
      <dgm:spPr>
        <a:solidFill>
          <a:schemeClr val="bg2">
            <a:lumMod val="75000"/>
          </a:schemeClr>
        </a:solidFill>
      </dgm:spPr>
    </dgm:pt>
    <dgm:pt modelId="{854E74EE-685B-4952-8F86-7CCB5BDDE528}" type="pres">
      <dgm:prSet presAssocID="{269AD133-AD47-4C00-9817-A22B473F4C3B}" presName="txShp" presStyleLbl="node1" presStyleIdx="1" presStyleCnt="2">
        <dgm:presLayoutVars>
          <dgm:bulletEnabled val="1"/>
        </dgm:presLayoutVars>
      </dgm:prSet>
      <dgm:spPr/>
    </dgm:pt>
  </dgm:ptLst>
  <dgm:cxnLst>
    <dgm:cxn modelId="{C7214C2D-718C-47C1-AACF-6B94B3FEE4A9}" srcId="{65683102-02F2-4E57-AEF0-6D4411DB244E}" destId="{269AD133-AD47-4C00-9817-A22B473F4C3B}" srcOrd="1" destOrd="0" parTransId="{5D11A590-5F4C-4782-A941-9A15C1C4C501}" sibTransId="{BF893DE3-C065-4486-B246-34173C800B9E}"/>
    <dgm:cxn modelId="{DF756535-FAED-4345-B18B-4EEEA1E789B6}" type="presOf" srcId="{2F39A049-5487-4ADB-83F9-1BF42E4406F5}" destId="{58C8ED73-5DFE-4757-B55C-5D71C192AE5E}" srcOrd="0" destOrd="0" presId="urn:microsoft.com/office/officeart/2005/8/layout/vList3"/>
    <dgm:cxn modelId="{D8D0E161-2B2A-445B-B2CE-D289765438C5}" srcId="{65683102-02F2-4E57-AEF0-6D4411DB244E}" destId="{2F39A049-5487-4ADB-83F9-1BF42E4406F5}" srcOrd="0" destOrd="0" parTransId="{099A41E7-E8AA-4C76-9A8E-71ACE90B85E5}" sibTransId="{7333FDDB-8E8A-4F63-A44B-024C2DE742E9}"/>
    <dgm:cxn modelId="{075F8E54-D4B8-406C-ADBE-395296318796}" type="presOf" srcId="{65683102-02F2-4E57-AEF0-6D4411DB244E}" destId="{D4DB674A-5313-40C4-8190-A1A129B586AA}" srcOrd="0" destOrd="0" presId="urn:microsoft.com/office/officeart/2005/8/layout/vList3"/>
    <dgm:cxn modelId="{AFDFD4EC-5517-4AE7-8781-754DC8A4A9F7}" type="presOf" srcId="{269AD133-AD47-4C00-9817-A22B473F4C3B}" destId="{854E74EE-685B-4952-8F86-7CCB5BDDE528}" srcOrd="0" destOrd="0" presId="urn:microsoft.com/office/officeart/2005/8/layout/vList3"/>
    <dgm:cxn modelId="{4A0008E0-2872-4E9C-A6E5-64A416106866}" type="presParOf" srcId="{D4DB674A-5313-40C4-8190-A1A129B586AA}" destId="{765DCD95-747E-40AC-9A7B-BC34E0CF04D9}" srcOrd="0" destOrd="0" presId="urn:microsoft.com/office/officeart/2005/8/layout/vList3"/>
    <dgm:cxn modelId="{49AA8107-1ED5-49CB-80C8-42215BAD830C}" type="presParOf" srcId="{765DCD95-747E-40AC-9A7B-BC34E0CF04D9}" destId="{DB0D2932-9114-4BE9-97E4-B7325A2441BB}" srcOrd="0" destOrd="0" presId="urn:microsoft.com/office/officeart/2005/8/layout/vList3"/>
    <dgm:cxn modelId="{59B340AB-DE99-48B0-BBD3-771FDC63AE99}" type="presParOf" srcId="{765DCD95-747E-40AC-9A7B-BC34E0CF04D9}" destId="{58C8ED73-5DFE-4757-B55C-5D71C192AE5E}" srcOrd="1" destOrd="0" presId="urn:microsoft.com/office/officeart/2005/8/layout/vList3"/>
    <dgm:cxn modelId="{030F64C3-C55B-4D14-A7FA-84B6A31C1518}" type="presParOf" srcId="{D4DB674A-5313-40C4-8190-A1A129B586AA}" destId="{24E54CD7-E123-48DB-8484-F807B7751742}" srcOrd="1" destOrd="0" presId="urn:microsoft.com/office/officeart/2005/8/layout/vList3"/>
    <dgm:cxn modelId="{499965DE-BCF6-40C7-82A7-A401B9E256D0}" type="presParOf" srcId="{D4DB674A-5313-40C4-8190-A1A129B586AA}" destId="{2FFB8E67-767B-4D50-9454-AD712E6EBCD8}" srcOrd="2" destOrd="0" presId="urn:microsoft.com/office/officeart/2005/8/layout/vList3"/>
    <dgm:cxn modelId="{7CE5BA1A-8206-4109-8FE6-0EC3686B645C}" type="presParOf" srcId="{2FFB8E67-767B-4D50-9454-AD712E6EBCD8}" destId="{4443435D-1E53-4DB3-843A-8595288A12C6}" srcOrd="0" destOrd="0" presId="urn:microsoft.com/office/officeart/2005/8/layout/vList3"/>
    <dgm:cxn modelId="{C86F453C-E899-454E-9BFC-2F6E62ACF7A2}" type="presParOf" srcId="{2FFB8E67-767B-4D50-9454-AD712E6EBCD8}" destId="{854E74EE-685B-4952-8F86-7CCB5BDDE5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8ED73-5DFE-4757-B55C-5D71C192AE5E}">
      <dsp:nvSpPr>
        <dsp:cNvPr id="0" name=""/>
        <dsp:cNvSpPr/>
      </dsp:nvSpPr>
      <dsp:spPr>
        <a:xfrm rot="10800000">
          <a:off x="1069769" y="353920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sz="1600" kern="1200" dirty="0"/>
        </a:p>
      </dsp:txBody>
      <dsp:txXfrm rot="10800000">
        <a:off x="1426359" y="353920"/>
        <a:ext cx="2474840" cy="1426359"/>
      </dsp:txXfrm>
    </dsp:sp>
    <dsp:sp modelId="{DB0D2932-9114-4BE9-97E4-B7325A2441BB}">
      <dsp:nvSpPr>
        <dsp:cNvPr id="0" name=""/>
        <dsp:cNvSpPr/>
      </dsp:nvSpPr>
      <dsp:spPr>
        <a:xfrm>
          <a:off x="304827" y="371992"/>
          <a:ext cx="1426359" cy="1426359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E74EE-685B-4952-8F86-7CCB5BDDE528}">
      <dsp:nvSpPr>
        <dsp:cNvPr id="0" name=""/>
        <dsp:cNvSpPr/>
      </dsp:nvSpPr>
      <dsp:spPr>
        <a:xfrm rot="10800000">
          <a:off x="1069769" y="2206059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sz="1600" kern="1200" dirty="0"/>
        </a:p>
      </dsp:txBody>
      <dsp:txXfrm rot="10800000">
        <a:off x="1426359" y="2206059"/>
        <a:ext cx="2474840" cy="1426359"/>
      </dsp:txXfrm>
    </dsp:sp>
    <dsp:sp modelId="{4443435D-1E53-4DB3-843A-8595288A12C6}">
      <dsp:nvSpPr>
        <dsp:cNvPr id="0" name=""/>
        <dsp:cNvSpPr/>
      </dsp:nvSpPr>
      <dsp:spPr>
        <a:xfrm>
          <a:off x="356589" y="2206059"/>
          <a:ext cx="1426359" cy="1426359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B7353-8AB3-4404-A593-1E0A5ECBFD59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238A8-F6AB-4CE1-952B-D46A3AFF1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7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Страновой диалог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субъекты должны быть созваны страновым координационным комитетом (СКК), поскольку они несут ответственность за представление запроса на финансирование и выдвижение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кандидатуры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основного реципиента (ОР), однако диалог может выйти за рамки СКК.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 иметь в виду, что СКК должны информировать Глобальный фонд об обновленном списке членов СКК, поскольку они должны подписать запрос (см. Форму документа о поддержке членами СКК), чтобы устранить задержки (к вопросу о подписании всеми членами СКК).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Распределение ресурсов программ должно также быть обсуждено на этом этапе странового диалога и задокументировано в разделе об изменениях в распределении ресурсов программ.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b="1" u="sng" dirty="0"/>
              <a:t>«Стандартная» и «упрощенная» оценки СКК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СКК должны выполнять требования 1 и 2 (КТ 1 и КТ 2) и хранить документацию о выполнении этих требований. 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члены СКК должны подписать документ о поддержке членами СКК запроса на финансирование, и все СКК должны представить отчет СКК о выполнении требований 1 и 2 и требования в отношении целевой направленности запроса (документ</a:t>
            </a:r>
            <a:r>
              <a:rPr lang="ru-RU" baseline="0" dirty="0"/>
              <a:t> </a:t>
            </a:r>
            <a:r>
              <a:rPr lang="ru-RU" dirty="0"/>
              <a:t>подписывается председателем СКК, заместителем председателя и представителем ключевых групп населения в СКК).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Упрощенная оценка: </a:t>
            </a:r>
            <a:r>
              <a:rPr lang="ru-RU" b="1" i="1" dirty="0"/>
              <a:t>Секретариат Глобального фонда оставляет за собой право запрашивать документацию у СКК/РКК,</a:t>
            </a:r>
            <a:r>
              <a:rPr lang="ru-RU" b="1" i="1" baseline="0" dirty="0"/>
              <a:t> подтверждающую выполнение требований,</a:t>
            </a:r>
            <a:r>
              <a:rPr lang="ru-RU" b="1" i="1" dirty="0"/>
              <a:t> в любое время (т. е. после представления запроса на финансирование). 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Стандартная оценка:</a:t>
            </a:r>
            <a:r>
              <a:rPr lang="ru-RU" dirty="0"/>
              <a:t> некоторые страны обязаны представить все доказательства, указанные в руководящем документе (приложение 1), при представлении запроса на финансирование.</a:t>
            </a:r>
          </a:p>
          <a:p>
            <a:pPr marL="171450" indent="-171450">
              <a:buFontTx/>
              <a:buChar char="-"/>
            </a:pPr>
            <a:r>
              <a:rPr lang="ru-RU" dirty="0"/>
              <a:t>Решение о проведении стандартной или упрощенной оценки принимается группой по оценке выполнения требований на основе (1) данных о проверке, проведенной сектором по работе с СКК в отношении КТ 3 – 6 в текущем цикле, и (2) данных, полученных от Отдела по управлению грантами (СПГ).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776ED-B313-44EF-9BE2-146D5DE1B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5597C4-6AF1-4267-B529-8F9B12F31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B6A53F-71DC-4E14-9A1E-AD83D763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F241D2-B5A7-4BCE-89ED-6AB95985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FF364E-98C7-4D9D-A021-3ACE3BEA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3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1F0AC-67B6-4A81-B0FD-00D348E6E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94B557-9F8A-4A7A-957A-0A2284514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131A4F-DE29-4810-8B40-6A8BD83B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B2B33A-77E2-4ED7-AE00-F21EC402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5B6291-D7F4-4BDC-BD9B-69C8F0A1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7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4224A8-D816-4972-8D12-E25C21CE4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6771BF-E9A8-4E5A-8DCD-97A7849C4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44163B-4DBD-469D-BFB8-20A96FDE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92D525-F2DE-44F3-9C1B-6EEAC088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A3414-3023-47BE-8624-55AE83F8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6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1152000"/>
            <a:ext cx="10752000" cy="52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719999" y="1801476"/>
            <a:ext cx="10752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7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7AC44-4C1D-46EA-AC8C-0B898792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8A97C8-E42D-4643-A8AC-2FEB1C29D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434C70-5821-4225-9737-AF739D2E6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C231C4-DF3A-4C7E-A3BC-4EF7F66F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B12727-5035-4AE8-855F-1AF56325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3A1D0-37AE-4588-BB53-03903F3B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EE716D-6BC5-4577-975A-5CEDCDC00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596592-2B1F-4322-AD97-829795FF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D5DBBF-C1C6-492A-BFA1-9850FB4F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EC98B5-F300-41FD-9753-F6413A1E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797B9-8D00-4C93-ADBC-0719F10E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2D8D03-888F-40DE-96B1-F7B88D177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859628-DF40-47C3-BBA0-F8C6583B0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E15620-189B-4882-93D0-28D56DDA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1CB30A-C0B0-48EC-8307-1A0E5EF41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7B2E00-24E4-4063-89F6-1658FAD2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8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9BF76-F671-414F-929C-9667EBD41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DE2470-1C21-4097-860D-3B12EEF0B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E4D42C-988F-4566-AE92-487E370D8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32AA2DD-0EF2-48A8-AFA0-FC33FCBD6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BDFA097-870E-46E0-A641-5BE7C98E6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9434E7-AF47-4878-92BF-9919D2FA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8F0F34-28ED-4478-9C78-0458F4E8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969DE0-0930-4F15-9584-D272D631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8B262-06A9-4341-83E0-A95C38CF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0F8005-BCAD-4733-9C55-845D21B08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A38183-6AA2-4FD2-94E0-A71333F3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17A7E1-F492-4A9E-B94A-69F09A0A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8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2EB5CFE-2E5A-4624-BBFC-E1AAFDD5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F25BC6F-388E-4A86-AEEA-0ABD84D7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F272F2-01F5-4439-A9C7-3AFF444C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F08C9-2FB1-4386-A2B8-766B98595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A43BAD-ED9E-4FDC-89D7-365C52460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54EFBF-62F7-42A7-A0B1-9D684301F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FD616B-28F9-48B1-B16A-2B87FB6E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E0E2F9-596C-4E75-81EB-4CC07777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A032E0-ADE9-45C2-9346-98898251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03E99-D1F8-4FB6-AE20-E250DC920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55D4E07-D003-4368-9D74-2B68F856D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344B35-0388-4227-A4FE-65697C07A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864E12-D9C9-4884-B639-D44CA6B7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E64D78-C02B-421E-99A2-12A48718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3509C-727C-49E1-91B5-58139CCC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B1733-757B-495F-BED4-B204A769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9230E2-63F3-4EF4-8362-DCF9E790A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FEA4F0-6F4A-41B9-9693-1DD8871E8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3E437-C229-49B2-AE48-DBC70E1887F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39CC54-4069-47CE-A7B0-EB73A669C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3F677B-6A9D-4EAC-BA2F-94E51F200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EAA31-E9D1-420F-B043-E6CD4011F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1.xml"/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12" Type="http://schemas.openxmlformats.org/officeDocument/2006/relationships/diagramColors" Target="../diagrams/colors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oleObject" Target="../embeddings/oleObject1.bin"/><Relationship Id="rId11" Type="http://schemas.openxmlformats.org/officeDocument/2006/relationships/diagramQuickStyle" Target="../diagrams/quickStyle1.xml"/><Relationship Id="rId5" Type="http://schemas.openxmlformats.org/officeDocument/2006/relationships/notesSlide" Target="../notesSlides/notesSlide1.xml"/><Relationship Id="rId10" Type="http://schemas.openxmlformats.org/officeDocument/2006/relationships/diagramLayout" Target="../diagrams/layout1.xml"/><Relationship Id="rId4" Type="http://schemas.openxmlformats.org/officeDocument/2006/relationships/slideLayout" Target="../slideLayouts/slideLayout2.xml"/><Relationship Id="rId9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6E7F4-4891-42BB-8D44-109C2A086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8216" y="1264709"/>
            <a:ext cx="6815668" cy="23621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br>
              <a:rPr lang="ru-RU" sz="3200" dirty="0">
                <a:latin typeface="+mn-lt"/>
              </a:rPr>
            </a:br>
            <a:br>
              <a:rPr lang="ru-RU" sz="3200" dirty="0">
                <a:latin typeface="+mn-lt"/>
              </a:rPr>
            </a:br>
            <a:br>
              <a:rPr lang="ru-RU" sz="3200" dirty="0">
                <a:latin typeface="+mn-lt"/>
              </a:rPr>
            </a:br>
            <a:r>
              <a:rPr lang="ru-RU" sz="3200" dirty="0">
                <a:latin typeface="Arial Black" panose="020B0A04020102020204" pitchFamily="34" charset="0"/>
              </a:rPr>
              <a:t>Письмо-распределение:</a:t>
            </a:r>
            <a:br>
              <a:rPr lang="ru-RU" sz="3200" dirty="0">
                <a:latin typeface="Arial Black" panose="020B0A04020102020204" pitchFamily="34" charset="0"/>
              </a:rPr>
            </a:br>
            <a:r>
              <a:rPr lang="ru-RU" sz="3200" dirty="0">
                <a:latin typeface="Arial Black" panose="020B0A04020102020204" pitchFamily="34" charset="0"/>
              </a:rPr>
              <a:t> 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ru-RU" sz="3200" dirty="0">
                <a:latin typeface="Arial Black" panose="020B0A04020102020204" pitchFamily="34" charset="0"/>
              </a:rPr>
              <a:t>сумма, выделенная Казахстану </a:t>
            </a:r>
            <a:br>
              <a:rPr lang="ru-RU" sz="3200" dirty="0">
                <a:latin typeface="Arial Black" panose="020B0A04020102020204" pitchFamily="34" charset="0"/>
              </a:rPr>
            </a:br>
            <a:r>
              <a:rPr lang="ru-RU" sz="3200" dirty="0">
                <a:latin typeface="Arial Black" panose="020B0A04020102020204" pitchFamily="34" charset="0"/>
              </a:rPr>
              <a:t>на 2023-2025 гг.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9F299C-FA5B-4A84-9169-587F1E6D3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325" y="4714875"/>
            <a:ext cx="9228201" cy="104140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Демеуова Рысалды, </a:t>
            </a:r>
          </a:p>
          <a:p>
            <a:pPr algn="ctr"/>
            <a:r>
              <a:rPr lang="ru-RU" sz="2800" dirty="0"/>
              <a:t>Координатор Секретариата СКК, ПРООН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97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E4EBF-F2C8-4183-8609-62BC85FF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182576"/>
            <a:ext cx="9784080" cy="672557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Обзор выделенной суммы с предварительной схемой распределения ресурсов между программами </a:t>
            </a:r>
            <a:endParaRPr 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6B8A76BD-3B51-44EF-9C16-67395128A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640648"/>
              </p:ext>
            </p:extLst>
          </p:nvPr>
        </p:nvGraphicFramePr>
        <p:xfrm>
          <a:off x="1048598" y="969963"/>
          <a:ext cx="9938807" cy="2808313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895686">
                  <a:extLst>
                    <a:ext uri="{9D8B030D-6E8A-4147-A177-3AD203B41FA5}">
                      <a16:colId xmlns:a16="http://schemas.microsoft.com/office/drawing/2014/main" val="2835864942"/>
                    </a:ext>
                  </a:extLst>
                </a:gridCol>
                <a:gridCol w="3839028">
                  <a:extLst>
                    <a:ext uri="{9D8B030D-6E8A-4147-A177-3AD203B41FA5}">
                      <a16:colId xmlns:a16="http://schemas.microsoft.com/office/drawing/2014/main" val="1161009968"/>
                    </a:ext>
                  </a:extLst>
                </a:gridCol>
                <a:gridCol w="3204093">
                  <a:extLst>
                    <a:ext uri="{9D8B030D-6E8A-4147-A177-3AD203B41FA5}">
                      <a16:colId xmlns:a16="http://schemas.microsoft.com/office/drawing/2014/main" val="1434701642"/>
                    </a:ext>
                  </a:extLst>
                </a:gridCol>
              </a:tblGrid>
              <a:tr h="10621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Отвечающий критериям компонент заболевания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Выделенная сумма,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долл. США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Период использования выделенных ресурсов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781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8,086,543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 1 января 202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г. по 31 декабря 202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г.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344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Туберкулез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6,759,439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1 января 202</a:t>
                      </a:r>
                      <a:r>
                        <a:rPr lang="en-US" sz="2000" dirty="0">
                          <a:effectLst/>
                        </a:rPr>
                        <a:t>6</a:t>
                      </a:r>
                      <a:r>
                        <a:rPr lang="ru-RU" sz="2000" dirty="0">
                          <a:effectLst/>
                        </a:rPr>
                        <a:t> г. по 31 декабря 202</a:t>
                      </a:r>
                      <a:r>
                        <a:rPr lang="en-US" sz="2000" dirty="0">
                          <a:effectLst/>
                        </a:rPr>
                        <a:t>8</a:t>
                      </a:r>
                      <a:r>
                        <a:rPr lang="ru-RU" sz="2000" dirty="0">
                          <a:effectLst/>
                        </a:rPr>
                        <a:t>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496810"/>
                  </a:ext>
                </a:extLst>
              </a:tr>
              <a:tr h="3419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Итого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14,845,982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29232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42451FE-546F-440A-A15C-77E3AEBEE787}"/>
              </a:ext>
            </a:extLst>
          </p:cNvPr>
          <p:cNvSpPr txBox="1"/>
          <p:nvPr/>
        </p:nvSpPr>
        <p:spPr>
          <a:xfrm>
            <a:off x="859367" y="3981298"/>
            <a:ext cx="1047326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Разделение программы. </a:t>
            </a:r>
            <a:r>
              <a:rPr lang="ru-RU" dirty="0"/>
              <a:t>Глобальный фонд предложил ориентировочное разделение выделяемых средств по соответствующим компонентам заболеваний. Тем не менее, Страновой координационный комитет (СКК) несет ответственность за оценку и предложение наилучшего использования средств для этих компонентов болезней и укрепления системы здравоохранения. Кандидаты могут согласиться с распределением Глобального фонда или предложить пересмотренное, основанное на научно обоснованном анализе программных и системных пробелов и с учетом финансирования, необходимого для поддержания основных программ. Глобальный фонд  ознакомится и рассмотрит обоснование любого изменения распределения между программами. Перед рассмотрением первого запроса на финансирование требуется одобрение Глобального фонда.</a:t>
            </a:r>
            <a:endParaRPr lang="en-US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49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0D3B1-C079-440E-AD27-47CAC24F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601649"/>
          </a:xfrm>
        </p:spPr>
        <p:txBody>
          <a:bodyPr>
            <a:normAutofit/>
          </a:bodyPr>
          <a:lstStyle/>
          <a:p>
            <a:r>
              <a:rPr lang="ru-RU" sz="2400" b="1" dirty="0"/>
              <a:t>Казахстан: адаптированный запрос для целевого портфолио</a:t>
            </a:r>
            <a:endParaRPr lang="en-US" sz="2400" b="1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0B9D99B1-567B-4A76-9D3D-E042B376C4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756574"/>
              </p:ext>
            </p:extLst>
          </p:nvPr>
        </p:nvGraphicFramePr>
        <p:xfrm>
          <a:off x="846667" y="1176867"/>
          <a:ext cx="10549466" cy="5156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7270211"/>
                    </a:ext>
                  </a:extLst>
                </a:gridCol>
                <a:gridCol w="8923866">
                  <a:extLst>
                    <a:ext uri="{9D8B030D-6E8A-4147-A177-3AD203B41FA5}">
                      <a16:colId xmlns:a16="http://schemas.microsoft.com/office/drawing/2014/main" val="3991345573"/>
                    </a:ext>
                  </a:extLst>
                </a:gridCol>
              </a:tblGrid>
              <a:tr h="11819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Уровень дохода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Целевая направленность запроса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352497"/>
                  </a:ext>
                </a:extLst>
              </a:tr>
              <a:tr h="39742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Страны с уровнем дохода 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выше среднего (Казахстан)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Поскольку Казахстан классифицируется как страна с уровнем дохода выше среднего, 100% выделяемого финансирования должно быть направлено на вмешательства, которые поддерживают или расширяют научно обоснованные вмешательства для ключевых и уязвимых групп населения населения.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Заявки должны включать, при необходимости, вмешательства, направленные на устранение барьеров и уязвимостей, связанных с правами человека и гендерными факторами, в доступе к услугам.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Приложения также могут включать новые технологии, которые представляют собой передовую мировую практику и имеют решающее значение для сохранения достижений и перехода к контролю и/или устранению; и вмешательства, способствующие готовности к переходу, которые должны включать критические потребности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ЖУССЗ для устойчивости, в зависимости от ситуации, улучшения справедливого охвата и использования услуг, в том числе путем финансирования услуг организаций гражданского общества по мере необходимости, а также планирования и реализации перехода, включая обеспечение устойчивых внутренних источников финансирования.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4774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91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701" y="855430"/>
            <a:ext cx="10752000" cy="1515237"/>
          </a:xfrm>
        </p:spPr>
        <p:txBody>
          <a:bodyPr>
            <a:normAutofit/>
          </a:bodyPr>
          <a:lstStyle/>
          <a:p>
            <a:r>
              <a:rPr lang="ru-RU" sz="4400" b="1" i="0" dirty="0">
                <a:solidFill>
                  <a:srgbClr val="000000"/>
                </a:solidFill>
                <a:effectLst/>
                <a:latin typeface="+mn-lt"/>
              </a:rPr>
              <a:t>Условия доступа к распределению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333"/>
              <a:t>4</a:t>
            </a:fld>
            <a:endParaRPr lang="en-US" sz="1333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185333" y="2537883"/>
            <a:ext cx="7848600" cy="3056467"/>
          </a:xfrm>
        </p:spPr>
        <p:txBody>
          <a:bodyPr>
            <a:normAutofit lnSpcReduction="10000"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ru-RU" b="1" dirty="0"/>
              <a:t>Совместное финансирование. </a:t>
            </a:r>
            <a:r>
              <a:rPr lang="ru-RU" b="0" i="0" dirty="0">
                <a:solidFill>
                  <a:srgbClr val="000000"/>
                </a:solidFill>
                <a:effectLst/>
              </a:rPr>
              <a:t>Чтобы стимулировать увеличение мобилизации внутренних ресурсов, 15%  (2 226 897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долл.США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) от общего объема ассигнований Глобального фонда Казахстана будут доступны после того, как Казахстан выполнит определенные требования по совместному финансированию.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endParaRPr lang="ru-RU" b="1" dirty="0"/>
          </a:p>
          <a:p>
            <a:pPr lvl="2">
              <a:lnSpc>
                <a:spcPts val="256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15385-7E87-4DB5-8AFA-9B3776BD0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320" y="1445955"/>
            <a:ext cx="9784080" cy="528624"/>
          </a:xfrm>
        </p:spPr>
        <p:txBody>
          <a:bodyPr>
            <a:normAutofit/>
          </a:bodyPr>
          <a:lstStyle/>
          <a:p>
            <a:r>
              <a:rPr lang="ru-RU" sz="2800" b="1" i="0" dirty="0">
                <a:solidFill>
                  <a:srgbClr val="000000"/>
                </a:solidFill>
                <a:effectLst/>
                <a:latin typeface="+mn-lt"/>
              </a:rPr>
              <a:t>Условия доступа к распределению</a:t>
            </a:r>
            <a:endParaRPr lang="en-US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39953-746F-4D15-8E99-AA556EE0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467" y="2429933"/>
            <a:ext cx="9127066" cy="3259667"/>
          </a:xfrm>
        </p:spPr>
        <p:txBody>
          <a:bodyPr>
            <a:normAutofit lnSpcReduction="10000"/>
          </a:bodyPr>
          <a:lstStyle/>
          <a:p>
            <a:r>
              <a:rPr lang="ru-RU" b="1" i="0" dirty="0">
                <a:effectLst/>
              </a:rPr>
              <a:t>Требования к СКК. </a:t>
            </a:r>
            <a:r>
              <a:rPr lang="ru-RU" b="0" i="0" dirty="0">
                <a:effectLst/>
              </a:rPr>
              <a:t>Секретариат Глобального фонда проверяет всех заявителей на соответствие квалификационным требованиям СКК. </a:t>
            </a:r>
            <a:endParaRPr lang="en-US" b="0" i="0" dirty="0">
              <a:effectLst/>
            </a:endParaRPr>
          </a:p>
          <a:p>
            <a:r>
              <a:rPr lang="ru-RU" b="0" i="0" dirty="0">
                <a:effectLst/>
              </a:rPr>
              <a:t>Соответствие требованиям 1 и 2 оценивается во время подача заявки на финансирование, а с 3 по 6 оценивается как при подаче заявки на финансирование, так и ежегодно в течение всего периода действия Глобального фонда. </a:t>
            </a:r>
          </a:p>
        </p:txBody>
      </p:sp>
    </p:spTree>
    <p:extLst>
      <p:ext uri="{BB962C8B-B14F-4D97-AF65-F5344CB8AC3E}">
        <p14:creationId xmlns:p14="http://schemas.microsoft.com/office/powerpoint/2010/main" val="92774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2E1C9ED-05D4-4252-B98C-092DDCDFF2D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06" imgH="306" progId="TCLayout.ActiveDocument.1">
                  <p:embed/>
                </p:oleObj>
              </mc:Choice>
              <mc:Fallback>
                <p:oleObj name="think-cell Slide" r:id="rId6" imgW="306" imgH="30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2E1C9ED-05D4-4252-B98C-092DDCDF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323D7F77-901E-4342-AD81-29F2A33E179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32F5CB-5ADF-46A4-A137-C95A731DA6A3}"/>
              </a:ext>
            </a:extLst>
          </p:cNvPr>
          <p:cNvSpPr/>
          <p:nvPr/>
        </p:nvSpPr>
        <p:spPr>
          <a:xfrm>
            <a:off x="1091443" y="2489379"/>
            <a:ext cx="6367690" cy="1989487"/>
          </a:xfrm>
          <a:prstGeom prst="rect">
            <a:avLst/>
          </a:prstGeom>
          <a:solidFill>
            <a:srgbClr val="E6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800"/>
              </a:spcAft>
            </a:pPr>
            <a:r>
              <a:rPr lang="ru-RU" sz="1500" b="1" u="sng" dirty="0">
                <a:solidFill>
                  <a:schemeClr val="tx1"/>
                </a:solidFill>
              </a:rPr>
              <a:t>Ожидаемый итог:</a:t>
            </a:r>
            <a:endParaRPr lang="en-US" sz="1500" b="1" u="sng" dirty="0">
              <a:solidFill>
                <a:schemeClr val="tx1"/>
              </a:solidFill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b="1" spc="-60" dirty="0">
                <a:solidFill>
                  <a:schemeClr val="tx1"/>
                </a:solidFill>
              </a:rPr>
              <a:t>Документальное подтверждение инклюзивного диалога в соответствии с КТ 1 и КТ </a:t>
            </a:r>
            <a:r>
              <a:rPr lang="en-US" sz="1500" b="1" spc="-80" dirty="0">
                <a:solidFill>
                  <a:schemeClr val="tx1"/>
                </a:solidFill>
              </a:rPr>
              <a:t>2</a:t>
            </a:r>
            <a:endParaRPr lang="ru-RU" sz="1500" b="1" spc="-8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500" b="1" spc="-8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1"/>
                </a:solidFill>
              </a:rPr>
              <a:t>Поддержка запроса на финансирование членами СКК 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1D5DA000-68DF-4C77-BDA8-EA1C9106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340" y="695325"/>
            <a:ext cx="6892114" cy="998168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Представление запроса на финансирование.</a:t>
            </a:r>
            <a:br>
              <a:rPr lang="ru-RU" sz="2000" b="1" dirty="0"/>
            </a:br>
            <a:br>
              <a:rPr lang="en-US" sz="2000" b="1" noProof="0" dirty="0"/>
            </a:br>
            <a:r>
              <a:rPr lang="ru-RU" sz="2000" b="1" dirty="0"/>
              <a:t>Страновой диалог и квалификационные требования в отношении СКК</a:t>
            </a:r>
            <a:endParaRPr lang="en-US" sz="2000" b="1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814695-3576-4686-BE55-77A0EE2156DA}"/>
              </a:ext>
            </a:extLst>
          </p:cNvPr>
          <p:cNvSpPr/>
          <p:nvPr/>
        </p:nvSpPr>
        <p:spPr>
          <a:xfrm>
            <a:off x="339356" y="5768664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B0E00EA-22EA-46B2-B81A-2B679C32DA41}"/>
              </a:ext>
            </a:extLst>
          </p:cNvPr>
          <p:cNvSpPr/>
          <p:nvPr/>
        </p:nvSpPr>
        <p:spPr>
          <a:xfrm>
            <a:off x="339356" y="6148775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C30405-68EF-41B9-804C-0418C06C00C0}"/>
              </a:ext>
            </a:extLst>
          </p:cNvPr>
          <p:cNvSpPr txBox="1"/>
          <p:nvPr/>
        </p:nvSpPr>
        <p:spPr>
          <a:xfrm>
            <a:off x="440339" y="5805594"/>
            <a:ext cx="5040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3FD96E8-D02D-4762-8C10-9F1BDDD061ED}"/>
              </a:ext>
            </a:extLst>
          </p:cNvPr>
          <p:cNvSpPr txBox="1"/>
          <p:nvPr/>
        </p:nvSpPr>
        <p:spPr>
          <a:xfrm>
            <a:off x="440339" y="6174661"/>
            <a:ext cx="1830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5B6C38D-F712-4CCD-8BBF-9A3CF7CA41B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63144" t="14466" r="17956" b="14576"/>
          <a:stretch/>
        </p:blipFill>
        <p:spPr>
          <a:xfrm rot="5400000">
            <a:off x="3256048" y="2236504"/>
            <a:ext cx="1296145" cy="56253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E816AE-7D48-4369-A853-E9BDED69CF43}"/>
              </a:ext>
            </a:extLst>
          </p:cNvPr>
          <p:cNvSpPr txBox="1"/>
          <p:nvPr/>
        </p:nvSpPr>
        <p:spPr>
          <a:xfrm>
            <a:off x="7968208" y="5605752"/>
            <a:ext cx="380988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kern="0" dirty="0"/>
              <a:t>*</a:t>
            </a:r>
            <a:r>
              <a:rPr lang="ru-RU" sz="1600" kern="0" dirty="0"/>
              <a:t> Проверяется при </a:t>
            </a:r>
            <a:r>
              <a:rPr lang="ru-RU" sz="1600" dirty="0"/>
              <a:t>представлении запроса на финансирование </a:t>
            </a:r>
            <a:endParaRPr lang="en-US" sz="1600" dirty="0"/>
          </a:p>
        </p:txBody>
      </p:sp>
      <p:graphicFrame>
        <p:nvGraphicFramePr>
          <p:cNvPr id="107" name="Diagram 106">
            <a:extLst>
              <a:ext uri="{FF2B5EF4-FFF2-40B4-BE49-F238E27FC236}">
                <a16:creationId xmlns:a16="http://schemas.microsoft.com/office/drawing/2014/main" id="{1DDCD00B-FB97-4541-90E7-88B712C9C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011833"/>
              </p:ext>
            </p:extLst>
          </p:nvPr>
        </p:nvGraphicFramePr>
        <p:xfrm>
          <a:off x="7757338" y="1619412"/>
          <a:ext cx="4257790" cy="398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1E57A84-25DC-4597-AC48-4424A0E14A70}"/>
              </a:ext>
            </a:extLst>
          </p:cNvPr>
          <p:cNvSpPr txBox="1"/>
          <p:nvPr/>
        </p:nvSpPr>
        <p:spPr>
          <a:xfrm>
            <a:off x="8250335" y="1106160"/>
            <a:ext cx="352776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b="1" kern="0" dirty="0"/>
              <a:t>Квалификационные требования к СКК</a:t>
            </a:r>
            <a:r>
              <a:rPr lang="en-US" sz="2400" b="1" kern="0" dirty="0"/>
              <a:t>*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56933E9-CDF3-4850-BF04-D05B48AEFAE8}"/>
              </a:ext>
            </a:extLst>
          </p:cNvPr>
          <p:cNvSpPr/>
          <p:nvPr/>
        </p:nvSpPr>
        <p:spPr>
          <a:xfrm>
            <a:off x="7860196" y="908721"/>
            <a:ext cx="4074037" cy="5287798"/>
          </a:xfrm>
          <a:prstGeom prst="rect">
            <a:avLst/>
          </a:prstGeom>
          <a:noFill/>
          <a:ln>
            <a:solidFill>
              <a:srgbClr val="688C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54126" y="2420339"/>
            <a:ext cx="1050021" cy="523220"/>
          </a:xfrm>
          <a:prstGeom prst="rect">
            <a:avLst/>
          </a:prstGeom>
          <a:solidFill>
            <a:schemeClr val="bg2"/>
          </a:solidFill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254126" y="4270293"/>
            <a:ext cx="1050021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882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C2DC6E-CE22-41DB-A8BD-9C29F68B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Сроки представления заявки в 2023 году</a:t>
            </a:r>
            <a:endParaRPr lang="en-US" sz="32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B535A0-4764-4BEB-BAA2-4A54D1E4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01598"/>
          </a:xfrm>
        </p:spPr>
        <p:txBody>
          <a:bodyPr>
            <a:normAutofit/>
          </a:bodyPr>
          <a:lstStyle/>
          <a:p>
            <a:r>
              <a:rPr lang="ru-RU" dirty="0"/>
              <a:t>Даты представления Заявки</a:t>
            </a:r>
            <a:endParaRPr lang="en-US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94C305A-052D-4309-B270-49489C6308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4513865"/>
              </p:ext>
            </p:extLst>
          </p:nvPr>
        </p:nvGraphicFramePr>
        <p:xfrm>
          <a:off x="1954162" y="2893142"/>
          <a:ext cx="1676400" cy="1433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3584171406"/>
                    </a:ext>
                  </a:extLst>
                </a:gridCol>
              </a:tblGrid>
              <a:tr h="47785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Марта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61168"/>
                  </a:ext>
                </a:extLst>
              </a:tr>
              <a:tr h="47785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29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Мая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26054"/>
                  </a:ext>
                </a:extLst>
              </a:tr>
              <a:tr h="47785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Августа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47271"/>
                  </a:ext>
                </a:extLst>
              </a:tr>
            </a:tbl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id="{01C6AAAF-F5BB-4659-8355-BE039CE3D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Даты заседаний Группы технической оценки</a:t>
            </a:r>
            <a:endParaRPr lang="en-US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D96A4F6C-8C51-4D41-8C36-5D07F40DD5A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48960079"/>
              </p:ext>
            </p:extLst>
          </p:nvPr>
        </p:nvGraphicFramePr>
        <p:xfrm>
          <a:off x="6934200" y="3124192"/>
          <a:ext cx="3950109" cy="1281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0109">
                  <a:extLst>
                    <a:ext uri="{9D8B030D-6E8A-4147-A177-3AD203B41FA5}">
                      <a16:colId xmlns:a16="http://schemas.microsoft.com/office/drawing/2014/main" val="2460423385"/>
                    </a:ext>
                  </a:extLst>
                </a:gridCol>
              </a:tblGrid>
              <a:tr h="42705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24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Апреля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– 5 Ma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42222"/>
                  </a:ext>
                </a:extLst>
              </a:tr>
              <a:tr h="42705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 – 17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Июля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35565"/>
                  </a:ext>
                </a:extLst>
              </a:tr>
              <a:tr h="42705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25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Сентября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– 6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Октября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2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94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5B91BD-155A-4C6A-AFDC-D005AC1B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2854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586088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Az9rvhNz0G.f55BHBZRw"/>
</p:tagLst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869</Words>
  <Application>Microsoft Office PowerPoint</Application>
  <PresentationFormat>Широкоэкранный</PresentationFormat>
  <Paragraphs>69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think-cell Slide</vt:lpstr>
      <vt:lpstr>   Письмо-распределение:   сумма, выделенная Казахстану  на 2023-2025 гг. </vt:lpstr>
      <vt:lpstr>Обзор выделенной суммы с предварительной схемой распределения ресурсов между программами </vt:lpstr>
      <vt:lpstr>Казахстан: адаптированный запрос для целевого портфолио</vt:lpstr>
      <vt:lpstr>Условия доступа к распределению</vt:lpstr>
      <vt:lpstr>Условия доступа к распределению</vt:lpstr>
      <vt:lpstr>Представление запроса на финансирование.  Страновой диалог и квалификационные требования в отношении СКК</vt:lpstr>
      <vt:lpstr>Сроки представления заявки в 2023 году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Письмо-распределение:   сумма, выделенная Казахстану  на 2023-2025 гг. </dc:title>
  <dc:creator>Ryssaldy Demeuova</dc:creator>
  <cp:lastModifiedBy>Ryssaldy Demeuova</cp:lastModifiedBy>
  <cp:revision>1</cp:revision>
  <dcterms:created xsi:type="dcterms:W3CDTF">2023-01-13T07:05:12Z</dcterms:created>
  <dcterms:modified xsi:type="dcterms:W3CDTF">2023-01-18T05:59:50Z</dcterms:modified>
</cp:coreProperties>
</file>